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76" r:id="rId6"/>
    <p:sldId id="286" r:id="rId7"/>
    <p:sldId id="285" r:id="rId8"/>
    <p:sldId id="282" r:id="rId9"/>
    <p:sldId id="288" r:id="rId10"/>
    <p:sldId id="295" r:id="rId11"/>
    <p:sldId id="289" r:id="rId12"/>
    <p:sldId id="290" r:id="rId13"/>
    <p:sldId id="301" r:id="rId14"/>
    <p:sldId id="306" r:id="rId15"/>
    <p:sldId id="292" r:id="rId16"/>
    <p:sldId id="308" r:id="rId17"/>
    <p:sldId id="294" r:id="rId18"/>
    <p:sldId id="298" r:id="rId19"/>
    <p:sldId id="307" r:id="rId20"/>
    <p:sldId id="309" r:id="rId21"/>
    <p:sldId id="274" r:id="rId22"/>
  </p:sldIdLst>
  <p:sldSz cx="9144000" cy="5143500" type="screen16x9"/>
  <p:notesSz cx="6858000" cy="9144000"/>
  <p:embeddedFontLst>
    <p:embeddedFont>
      <p:font typeface="EB Garamond" charset="0"/>
      <p:regular r:id="rId24"/>
      <p:bold r:id="rId25"/>
      <p:italic r:id="rId26"/>
      <p:boldItalic r:id="rId27"/>
    </p:embeddedFont>
    <p:embeddedFont>
      <p:font typeface="Cambria" pitchFamily="18" charset="0"/>
      <p:regular r:id="rId28"/>
      <p:bold r:id="rId29"/>
      <p:italic r:id="rId30"/>
      <p:boldItalic r:id="rId31"/>
    </p:embeddedFont>
    <p:embeddedFont>
      <p:font typeface="EB Garamond Medium" charset="0"/>
      <p:regular r:id="rId32"/>
      <p:bold r:id="rId33"/>
      <p:italic r:id="rId34"/>
      <p:boldItalic r:id="rId35"/>
    </p:embeddedFont>
    <p:embeddedFont>
      <p:font typeface="Calibri Light" pitchFamily="34" charset="0"/>
      <p:regular r:id="rId36"/>
      <p:italic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4F4F"/>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737" autoAdjust="0"/>
  </p:normalViewPr>
  <p:slideViewPr>
    <p:cSldViewPr snapToGrid="0">
      <p:cViewPr varScale="1">
        <p:scale>
          <a:sx n="92" d="100"/>
          <a:sy n="92" d="100"/>
        </p:scale>
        <p:origin x="-594" y="-102"/>
      </p:cViewPr>
      <p:guideLst>
        <p:guide orient="horz" pos="1620"/>
        <p:guide pos="2880"/>
      </p:guideLst>
    </p:cSldViewPr>
  </p:slideViewPr>
  <p:outlineViewPr>
    <p:cViewPr>
      <p:scale>
        <a:sx n="33" d="100"/>
        <a:sy n="33" d="100"/>
      </p:scale>
      <p:origin x="0" y="233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growth/single-market/services/services-directive/in-practice/contact_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4" y="1870364"/>
            <a:ext cx="4409861" cy="78653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lvl="0">
              <a:buSzPts val="1100"/>
            </a:pPr>
            <a:r>
              <a:rPr lang="es" sz="2000" b="0" dirty="0" smtClean="0">
                <a:solidFill>
                  <a:srgbClr val="E06666"/>
                </a:solidFill>
                <a:latin typeface="Cambria"/>
                <a:ea typeface="Cambria"/>
                <a:cs typeface="Cambria"/>
                <a:sym typeface="Cambria"/>
              </a:rPr>
              <a:t>“</a:t>
            </a:r>
            <a:r>
              <a:rPr lang="en-US" sz="2000" b="0" dirty="0" smtClean="0">
                <a:latin typeface="Cambria" pitchFamily="18" charset="0"/>
                <a:ea typeface="Cambria" pitchFamily="18" charset="0"/>
              </a:rPr>
              <a:t>Academia de Arte </a:t>
            </a:r>
            <a:r>
              <a:rPr lang="en-US" sz="2000" b="0" dirty="0" err="1" smtClean="0">
                <a:latin typeface="Cambria" pitchFamily="18" charset="0"/>
                <a:ea typeface="Cambria" pitchFamily="18" charset="0"/>
              </a:rPr>
              <a:t>şi</a:t>
            </a:r>
            <a:r>
              <a:rPr lang="en-US" sz="2000" b="0" dirty="0" smtClean="0">
                <a:latin typeface="Cambria" pitchFamily="18" charset="0"/>
                <a:ea typeface="Cambria" pitchFamily="18" charset="0"/>
              </a:rPr>
              <a:t> </a:t>
            </a:r>
            <a:r>
              <a:rPr lang="en-US" sz="2000" b="0" dirty="0" err="1" smtClean="0">
                <a:latin typeface="Cambria" pitchFamily="18" charset="0"/>
                <a:ea typeface="Cambria" pitchFamily="18" charset="0"/>
              </a:rPr>
              <a:t>Meşteşuguri</a:t>
            </a:r>
            <a:r>
              <a:rPr lang="es" sz="2000" b="0" dirty="0" smtClean="0">
                <a:solidFill>
                  <a:srgbClr val="E06666"/>
                </a:solidFill>
                <a:latin typeface="Cambria"/>
                <a:ea typeface="Cambria"/>
                <a:cs typeface="Cambria"/>
                <a:sym typeface="Cambria"/>
              </a:rPr>
              <a:t>”</a:t>
            </a:r>
            <a:endParaRPr sz="2000" b="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 xmlns:a16="http://schemas.microsoft.com/office/drawing/2014/main" id="{36F06DE5-45FC-444B-8859-B68E60C3FBBD}"/>
              </a:ext>
            </a:extLst>
          </p:cNvPr>
          <p:cNvSpPr/>
          <p:nvPr/>
        </p:nvSpPr>
        <p:spPr>
          <a:xfrm>
            <a:off x="862038" y="3482910"/>
            <a:ext cx="4937570" cy="1200329"/>
          </a:xfrm>
          <a:prstGeom prst="rect">
            <a:avLst/>
          </a:prstGeom>
        </p:spPr>
        <p:txBody>
          <a:bodyPr wrap="none">
            <a:spAutoFit/>
          </a:bodyPr>
          <a:lstStyle/>
          <a:p>
            <a:r>
              <a:rPr lang="es-ES" sz="2400" dirty="0" smtClean="0">
                <a:solidFill>
                  <a:srgbClr val="E06666"/>
                </a:solidFill>
                <a:latin typeface="Cambria"/>
              </a:rPr>
              <a:t>ART-</a:t>
            </a:r>
            <a:r>
              <a:rPr lang="es-ES" sz="2400" dirty="0" err="1" smtClean="0">
                <a:solidFill>
                  <a:srgbClr val="E06666"/>
                </a:solidFill>
                <a:latin typeface="Cambria"/>
              </a:rPr>
              <a:t>startup</a:t>
            </a:r>
            <a:r>
              <a:rPr lang="es-ES" sz="2400" dirty="0" smtClean="0">
                <a:solidFill>
                  <a:srgbClr val="E06666"/>
                </a:solidFill>
                <a:latin typeface="Cambria"/>
              </a:rPr>
              <a:t> </a:t>
            </a:r>
            <a:r>
              <a:rPr lang="ro-RO" sz="2400" dirty="0" smtClean="0">
                <a:solidFill>
                  <a:srgbClr val="E06666"/>
                </a:solidFill>
                <a:latin typeface="Cambria"/>
              </a:rPr>
              <a:t>set de instrumente</a:t>
            </a:r>
          </a:p>
          <a:p>
            <a:r>
              <a:rPr lang="ro-RO" sz="2000" dirty="0" smtClean="0">
                <a:solidFill>
                  <a:srgbClr val="E06666"/>
                </a:solidFill>
                <a:latin typeface="Cambria"/>
              </a:rPr>
              <a:t>C</a:t>
            </a:r>
            <a:r>
              <a:rPr lang="ro-RO" sz="2000" dirty="0" smtClean="0">
                <a:solidFill>
                  <a:srgbClr val="E06666"/>
                </a:solidFill>
                <a:latin typeface="Cambria"/>
              </a:rPr>
              <a:t>erinţe </a:t>
            </a:r>
            <a:r>
              <a:rPr lang="ro-RO" sz="2000" dirty="0" smtClean="0">
                <a:solidFill>
                  <a:srgbClr val="E06666"/>
                </a:solidFill>
                <a:latin typeface="Cambria"/>
              </a:rPr>
              <a:t>legale pentru crearea unei companii</a:t>
            </a:r>
            <a:endParaRPr lang="es-ES" sz="2000" dirty="0">
              <a:solidFill>
                <a:srgbClr val="E06666"/>
              </a:solidFill>
              <a:latin typeface="Cambria"/>
            </a:endParaRPr>
          </a:p>
          <a:p>
            <a:r>
              <a:rPr lang="es-ES" dirty="0"/>
              <a:t> </a:t>
            </a:r>
            <a:endParaRPr lang="it-IT" dirty="0" smtClean="0"/>
          </a:p>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70156"/>
            <a:ext cx="8881289" cy="3334632"/>
          </a:xfrm>
        </p:spPr>
        <p:txBody>
          <a:bodyPr/>
          <a:lstStyle/>
          <a:p>
            <a:pPr algn="l">
              <a:buNone/>
            </a:pPr>
            <a:r>
              <a:rPr lang="ro-RO" sz="1300" dirty="0" smtClean="0"/>
              <a:t>4.</a:t>
            </a:r>
            <a:r>
              <a:rPr lang="vi-VN" sz="1300" dirty="0" smtClean="0"/>
              <a:t> Societate cu raspundere limitata</a:t>
            </a:r>
            <a:br>
              <a:rPr lang="vi-VN" sz="1300" dirty="0" smtClean="0"/>
            </a:br>
            <a:r>
              <a:rPr lang="vi-VN" sz="1300" dirty="0" smtClean="0"/>
              <a:t/>
            </a:r>
            <a:br>
              <a:rPr lang="vi-VN" sz="1300" dirty="0" smtClean="0"/>
            </a:br>
            <a:r>
              <a:rPr lang="vi-VN" sz="1300" dirty="0" smtClean="0"/>
              <a:t>Companiile cu răspundere limitată sunt forme de afaceri hibride care au caracteristici atât ale unei corporații, cât și ale unui parteneriat. Un </a:t>
            </a:r>
            <a:r>
              <a:rPr lang="ro-RO" sz="1300" dirty="0" smtClean="0"/>
              <a:t>SRL</a:t>
            </a:r>
            <a:r>
              <a:rPr lang="vi-VN" sz="1300" dirty="0" smtClean="0"/>
              <a:t> nu este încorporat; prin urmare, nu este considerată o corporație.</a:t>
            </a:r>
            <a:br>
              <a:rPr lang="vi-VN" sz="1300" dirty="0" smtClean="0"/>
            </a:br>
            <a:r>
              <a:rPr lang="vi-VN" sz="1300" dirty="0" smtClean="0"/>
              <a:t>Cu toate acestea, proprietarii se bucură de răspundere limitată ca într-o corporație. Un SRL poate alege să fie impozitat ca proprietate exclusivă, parteneriat sau corporație.</a:t>
            </a:r>
            <a:br>
              <a:rPr lang="vi-VN" sz="1300" dirty="0" smtClean="0"/>
            </a:br>
            <a:r>
              <a:rPr lang="vi-VN" sz="1300" dirty="0" smtClean="0"/>
              <a:t/>
            </a:r>
            <a:br>
              <a:rPr lang="vi-VN" sz="1300" dirty="0" smtClean="0"/>
            </a:br>
            <a:r>
              <a:rPr lang="vi-VN" sz="1300" dirty="0" smtClean="0"/>
              <a:t>5. Cooperativ</a:t>
            </a:r>
            <a:r>
              <a:rPr lang="ro-RO" sz="1300" dirty="0" smtClean="0"/>
              <a:t>ă</a:t>
            </a:r>
            <a:r>
              <a:rPr lang="vi-VN" sz="1300" dirty="0" smtClean="0"/>
              <a:t/>
            </a:r>
            <a:br>
              <a:rPr lang="vi-VN" sz="1300" dirty="0" smtClean="0"/>
            </a:br>
            <a:r>
              <a:rPr lang="vi-VN" sz="1300" dirty="0" smtClean="0"/>
              <a:t>O cooperativă este o organizație de afaceri deținută de un grup de persoane și este operată în beneficiul lor reciproc. Persoanele care formează grupul sunt numite membre. Cooperativele pot fi încorporate sau neîncorporate.</a:t>
            </a:r>
            <a:br>
              <a:rPr lang="vi-VN" sz="1300" dirty="0" smtClean="0"/>
            </a:br>
            <a:r>
              <a:rPr lang="vi-VN" sz="1300" dirty="0" smtClean="0"/>
              <a:t>Câteva exemple de cooperative sunt: cooperativele de apă și energie electrică (utilități), </a:t>
            </a:r>
            <a:r>
              <a:rPr lang="ro-RO" sz="1300" dirty="0" smtClean="0"/>
              <a:t>asociaţia</a:t>
            </a:r>
            <a:r>
              <a:rPr lang="vi-VN" sz="1300" dirty="0" smtClean="0"/>
              <a:t> bancară cooperativă, uniunile de credit și cooperativele de locuințe.</a:t>
            </a:r>
          </a:p>
          <a:p>
            <a:pPr marL="114300" indent="0" algn="l">
              <a:buNone/>
            </a:pPr>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a:t>
            </a:r>
            <a:r>
              <a:rPr lang="es-ES" dirty="0" smtClean="0"/>
              <a:t>.</a:t>
            </a:r>
            <a:r>
              <a:rPr lang="en-GB" dirty="0" smtClean="0"/>
              <a:t> FORM</a:t>
            </a:r>
            <a:r>
              <a:rPr lang="ro-RO" dirty="0" smtClean="0"/>
              <a:t>E LEGALE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4338" name="Rectangle 2"/>
          <p:cNvSpPr>
            <a:spLocks noChangeArrowheads="1"/>
          </p:cNvSpPr>
          <p:nvPr/>
        </p:nvSpPr>
        <p:spPr bwMode="auto">
          <a:xfrm>
            <a:off x="637511" y="4428789"/>
            <a:ext cx="645458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7"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69632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3. </a:t>
            </a:r>
            <a:r>
              <a:rPr lang="ro-RO" sz="3600" b="0" dirty="0" smtClean="0">
                <a:solidFill>
                  <a:srgbClr val="F24F4F"/>
                </a:solidFill>
                <a:latin typeface="Cambria" panose="02040503050406030204" pitchFamily="18" charset="0"/>
              </a:rPr>
              <a:t>AVANTAJE ŞI DEZAVANTAJE</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3314"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3"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31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359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ro-RO" dirty="0" smtClean="0">
                <a:solidFill>
                  <a:srgbClr val="F24F4F"/>
                </a:solidFill>
                <a:latin typeface="Cambria" panose="02040503050406030204" pitchFamily="18" charset="0"/>
              </a:rPr>
              <a:t>Avantaje şi dezavantaje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3"/>
            <a:ext cx="8881289" cy="3270205"/>
          </a:xfrm>
        </p:spPr>
        <p:txBody>
          <a:bodyPr/>
          <a:lstStyle/>
          <a:p>
            <a:pPr marL="114300" indent="0" algn="l">
              <a:buNone/>
            </a:pPr>
            <a:r>
              <a:rPr lang="ro-RO" dirty="0" smtClean="0"/>
              <a:t>A fi antreprenor implică avantaje mari, precum cele enumerate mai jos, și, în același timp, este important să analizezi implicațiile personale pe care le poate avea o persoană sau un grup de oameni, pentru a dezvolta un proiect de afaceri, precum și inconvenientele care sunt comparative cu alte dedicații profesionale.</a:t>
            </a:r>
            <a:br>
              <a:rPr lang="ro-RO" dirty="0" smtClean="0"/>
            </a:br>
            <a:r>
              <a:rPr lang="ro-RO" dirty="0" smtClean="0"/>
              <a:t/>
            </a:r>
            <a:br>
              <a:rPr lang="ro-RO" dirty="0" smtClean="0"/>
            </a:br>
            <a:r>
              <a:rPr lang="ro-RO" dirty="0" smtClean="0"/>
              <a:t>Printre avantajele pe care le putem evidenția sunt următoarele:</a:t>
            </a:r>
            <a:br>
              <a:rPr lang="ro-RO" dirty="0" smtClean="0"/>
            </a:br>
            <a:r>
              <a:rPr lang="ro-RO" dirty="0" smtClean="0"/>
              <a:t/>
            </a:r>
            <a:br>
              <a:rPr lang="ro-RO" dirty="0" smtClean="0"/>
            </a:br>
            <a:r>
              <a:rPr lang="ro-RO" dirty="0" smtClean="0"/>
              <a:t>1. Bucurați-vă de satisfacția de a fi propriul singur șef, cu puterea de a face lucrurile așa cum doriți.</a:t>
            </a:r>
            <a:br>
              <a:rPr lang="ro-RO" dirty="0" smtClean="0"/>
            </a:br>
            <a:r>
              <a:rPr lang="ro-RO" dirty="0" smtClean="0"/>
              <a:t>2. Munca este creată pentru alții, în favoarea îmbunătățirii localității și regiunii, ceea ce produce satisfacție la nivel personal și profesional.</a:t>
            </a:r>
            <a:br>
              <a:rPr lang="ro-RO" dirty="0" smtClean="0"/>
            </a:br>
            <a:r>
              <a:rPr lang="ro-RO" dirty="0" smtClean="0"/>
              <a:t>3. În prezent, figura antreprenorului câștigă prestigiu, respect și admirație socială într-o manieră din ce în ce mai mare, ceea ce răsplătește și din punct de vedere social.</a:t>
            </a:r>
            <a:endParaRPr lang="en-US" dirty="0"/>
          </a:p>
          <a:p>
            <a:pPr marL="114300" indent="0" algn="just">
              <a:buNone/>
            </a:pPr>
            <a:endParaRPr lang="en-US" dirty="0"/>
          </a:p>
          <a:p>
            <a:pPr marL="114300" indent="0" algn="just">
              <a:buNone/>
            </a:pPr>
            <a:endParaRPr lang="en-US" dirty="0"/>
          </a:p>
          <a:p>
            <a:pPr marL="114300" indent="0" algn="just">
              <a:buNone/>
            </a:pPr>
            <a:endParaRPr lang="en-U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3. </a:t>
            </a:r>
            <a:r>
              <a:rPr lang="ro-RO" dirty="0" smtClean="0"/>
              <a:t>AVANTAJE ŞI DEZAVANTAJE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8028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endParaRPr lang="en-US" dirty="0"/>
          </a:p>
          <a:p>
            <a:pPr marL="114300" indent="0" algn="l">
              <a:buNone/>
            </a:pPr>
            <a:r>
              <a:rPr lang="ro-RO" dirty="0" smtClean="0"/>
              <a:t>4. Ca antreprenor poți colabora la evenimente cu comunitatea, ceea ce produce satisfacții personale.</a:t>
            </a:r>
            <a:br>
              <a:rPr lang="ro-RO" dirty="0" smtClean="0"/>
            </a:br>
            <a:r>
              <a:rPr lang="ro-RO" dirty="0" smtClean="0"/>
              <a:t>5. Inițiativa personală este modelată și este este stimulată provocarea personală.</a:t>
            </a:r>
            <a:br>
              <a:rPr lang="ro-RO" dirty="0" smtClean="0"/>
            </a:br>
            <a:r>
              <a:rPr lang="ro-RO" dirty="0" smtClean="0"/>
              <a:t>6. Este o alternativă la angajare și, în același timp, funcționează pentru sine.</a:t>
            </a:r>
            <a:br>
              <a:rPr lang="ro-RO" dirty="0" smtClean="0"/>
            </a:br>
            <a:r>
              <a:rPr lang="ro-RO" dirty="0" smtClean="0"/>
              <a:t>7. Poţi face ca visul, proiectul sau ideea să devină realitate.</a:t>
            </a:r>
            <a:br>
              <a:rPr lang="ro-RO" dirty="0" smtClean="0"/>
            </a:br>
            <a:r>
              <a:rPr lang="ro-RO" dirty="0" smtClean="0"/>
              <a:t>8. Învăţaţi și cumulaţi cunoștințe zilnice în „jungla pieței”.</a:t>
            </a:r>
            <a:br>
              <a:rPr lang="ro-RO" dirty="0" smtClean="0"/>
            </a:br>
            <a:r>
              <a:rPr lang="ro-RO" dirty="0" smtClean="0"/>
              <a:t>9. Măriți cercul relațiilor și faceţi noi prietenii în mediul de afaceri.</a:t>
            </a:r>
            <a:br>
              <a:rPr lang="ro-RO" dirty="0" smtClean="0"/>
            </a:br>
            <a:r>
              <a:rPr lang="ro-RO" dirty="0" smtClean="0"/>
              <a:t>10. Recompense pe termen lung pot fi obținute, contribuind la asigurarea viitorului în sine, la înființarea unui fond de economii pentru pensionare sau la vânzarea activității la momentul potrivit când se obțin câștiguri de capital.</a:t>
            </a:r>
            <a:br>
              <a:rPr lang="ro-RO" dirty="0" smtClean="0"/>
            </a:br>
            <a:endParaRPr lang="en-US" dirty="0"/>
          </a:p>
          <a:p>
            <a:pPr marL="114300" indent="0" algn="just">
              <a:buNone/>
            </a:pP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3 CuadroTexto"/>
          <p:cNvSpPr txBox="1"/>
          <p:nvPr/>
        </p:nvSpPr>
        <p:spPr>
          <a:xfrm>
            <a:off x="333838" y="239709"/>
            <a:ext cx="402628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3. </a:t>
            </a:r>
            <a:r>
              <a:rPr lang="ro-RO" dirty="0" smtClean="0"/>
              <a:t>AVANTAJE ŞI DEZAVANTAJE</a:t>
            </a:r>
            <a:endParaRPr lang="es-ES" dirty="0"/>
          </a:p>
        </p:txBody>
      </p:sp>
    </p:spTree>
    <p:extLst>
      <p:ext uri="{BB962C8B-B14F-4D97-AF65-F5344CB8AC3E}">
        <p14:creationId xmlns="" xmlns:p14="http://schemas.microsoft.com/office/powerpoint/2010/main" val="207554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algn="l">
              <a:buNone/>
            </a:pPr>
            <a:r>
              <a:rPr lang="ro-RO" dirty="0" smtClean="0"/>
              <a:t>	Pe de altă parte, în orice proiect de creare a companiei există probleme, pe care trebuie să învățăm să le facem față și să le asumăm cu responsabilitate. Dintre acestea, enumerăm unele dintre cele mai semnificative pentru progresul bun al afacerii:</a:t>
            </a:r>
            <a:br>
              <a:rPr lang="ro-RO" dirty="0" smtClean="0"/>
            </a:br>
            <a:r>
              <a:rPr lang="ro-RO" dirty="0" smtClean="0"/>
              <a:t>1. Dedicare totală afacerii și clienților.</a:t>
            </a:r>
            <a:br>
              <a:rPr lang="ro-RO" dirty="0" smtClean="0"/>
            </a:br>
            <a:r>
              <a:rPr lang="ro-RO" dirty="0" smtClean="0"/>
              <a:t>2. Domeniul operațiunilor este limitat de resursele disponibile și, uneori, acest lucru provoacă frustrări.</a:t>
            </a:r>
            <a:br>
              <a:rPr lang="ro-RO" dirty="0" smtClean="0"/>
            </a:br>
            <a:r>
              <a:rPr lang="ro-RO" dirty="0" smtClean="0"/>
              <a:t>3. Functioneaza multe ore si intens.</a:t>
            </a:r>
            <a:br>
              <a:rPr lang="ro-RO" dirty="0" smtClean="0"/>
            </a:br>
            <a:r>
              <a:rPr lang="ro-RO" dirty="0" smtClean="0"/>
              <a:t>4. Nu veți avea niciodată nivelul de securitate al unui salariat, precum și un grad limitat de stres pe care îl poate avea un lucrător comparativ.</a:t>
            </a:r>
            <a:br>
              <a:rPr lang="ro-RO" dirty="0" smtClean="0"/>
            </a:br>
            <a:r>
              <a:rPr lang="ro-RO" dirty="0" smtClean="0"/>
              <a:t>5. Mai ales este susținută incertitudinea cu privire la progresul afacerii create și a riscului economico-financiar derivat.</a:t>
            </a:r>
            <a:endParaRPr lang="en-GB" dirty="0" smtClean="0"/>
          </a:p>
          <a:p>
            <a:pPr marL="114300" indent="0" algn="l">
              <a:buNone/>
            </a:pP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3 CuadroTexto"/>
          <p:cNvSpPr txBox="1"/>
          <p:nvPr/>
        </p:nvSpPr>
        <p:spPr>
          <a:xfrm>
            <a:off x="333838" y="239709"/>
            <a:ext cx="402628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3. </a:t>
            </a:r>
            <a:r>
              <a:rPr lang="ro-RO" dirty="0" smtClean="0"/>
              <a:t>AVANTAJE ŞI DEZAVANTAJE</a:t>
            </a:r>
            <a:endParaRPr lang="es-ES" dirty="0"/>
          </a:p>
        </p:txBody>
      </p:sp>
    </p:spTree>
    <p:extLst>
      <p:ext uri="{BB962C8B-B14F-4D97-AF65-F5344CB8AC3E}">
        <p14:creationId xmlns="" xmlns:p14="http://schemas.microsoft.com/office/powerpoint/2010/main" val="46994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4. </a:t>
            </a:r>
            <a:r>
              <a:rPr lang="ro-RO" sz="3600" b="0" dirty="0" smtClean="0">
                <a:solidFill>
                  <a:srgbClr val="F24F4F"/>
                </a:solidFill>
                <a:latin typeface="Cambria" panose="02040503050406030204" pitchFamily="18" charset="0"/>
              </a:rPr>
              <a:t>PROCEDURI LEGALE</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5844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ro-RO" dirty="0" smtClean="0">
                <a:solidFill>
                  <a:srgbClr val="F24F4F"/>
                </a:solidFill>
                <a:latin typeface="Cambria" panose="02040503050406030204" pitchFamily="18" charset="0"/>
              </a:rPr>
              <a:t>Proceduri legale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marL="114300" indent="0" algn="l">
              <a:buNone/>
            </a:pPr>
            <a:r>
              <a:rPr lang="ro-RO" sz="1300" dirty="0" smtClean="0"/>
              <a:t>Începerea propriei afaceri este atât interesantă, cât și provocatoare. După ce ați făcut cercetarea, aţi scris un plan de afaceri sau o foaie de parcurs și ați decis asupra unei structuri de afaceri, veți dori să luați în considerare celelalte cerințe legale implicate, astfel încât afacerea dvs. să funcționeze cu toate licențele și permisele necesare.</a:t>
            </a:r>
            <a:r>
              <a:rPr lang="ro-RO" sz="1200" dirty="0" smtClean="0"/>
              <a:t/>
            </a:r>
            <a:br>
              <a:rPr lang="ro-RO" sz="1200" dirty="0" smtClean="0"/>
            </a:br>
            <a:r>
              <a:rPr lang="ro-RO" sz="1300" dirty="0" smtClean="0"/>
              <a:t/>
            </a:r>
            <a:br>
              <a:rPr lang="ro-RO" sz="1300" dirty="0" smtClean="0"/>
            </a:br>
            <a:r>
              <a:rPr lang="ro-RO" sz="1300" dirty="0" smtClean="0"/>
              <a:t>Iată două cerințe legale importante de revizuit și de înțeles înainte de a lansa mica afacere.</a:t>
            </a:r>
            <a:br>
              <a:rPr lang="ro-RO" sz="1300" dirty="0" smtClean="0"/>
            </a:br>
            <a:r>
              <a:rPr lang="ro-RO" sz="1300" dirty="0" smtClean="0"/>
              <a:t/>
            </a:r>
            <a:br>
              <a:rPr lang="ro-RO" sz="1300" dirty="0" smtClean="0"/>
            </a:br>
            <a:r>
              <a:rPr lang="ro-RO" sz="1300" dirty="0" smtClean="0"/>
              <a:t>1. Înregistrarea numelor de afaceri</a:t>
            </a:r>
            <a:br>
              <a:rPr lang="ro-RO" sz="1300" dirty="0" smtClean="0"/>
            </a:br>
            <a:r>
              <a:rPr lang="ro-RO" sz="1300" dirty="0" smtClean="0"/>
              <a:t/>
            </a:r>
            <a:br>
              <a:rPr lang="ro-RO" sz="1300" dirty="0" smtClean="0"/>
            </a:br>
            <a:r>
              <a:rPr lang="ro-RO" sz="1300" dirty="0" smtClean="0"/>
              <a:t>Pentru a vă înregistra numele companiei, probabil că veți înregistra un „Doing Business As” (DBA) sau un „Nume de afaceri fictiv” (FBN). Acest proces permite statului sau administrației locale să cunoască numele în care îți desfășori afacerea. Această înregistrare nu oferă protecție pentru marcă, dar vă permite să creați și să folosiți numele dorit pentru scopuri de branding, fără a fi necesar să încorporați.</a:t>
            </a:r>
            <a:br>
              <a:rPr lang="ro-RO" sz="1300" dirty="0" smtClean="0"/>
            </a:br>
            <a:endParaRPr lang="es-ES" sz="1300"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4. </a:t>
            </a:r>
            <a:r>
              <a:rPr lang="ro-RO" dirty="0" smtClean="0"/>
              <a:t>PROCEDURI LEGALE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75139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l">
              <a:buNone/>
            </a:pPr>
            <a:r>
              <a:rPr lang="ro-RO" dirty="0" smtClean="0"/>
              <a:t>2. Verificați ce licențe, permise și înregistrări are nevoie de afacerea dvs.</a:t>
            </a:r>
            <a:br>
              <a:rPr lang="ro-RO" dirty="0" smtClean="0"/>
            </a:br>
            <a:r>
              <a:rPr lang="ro-RO" dirty="0" smtClean="0"/>
              <a:t>În funcție de tipul de afacere și unde se află, este posibil să aveți nevoie de licențe și permise de afaceri specifice din țara, statul, județul sau orașul dvs. Licențele, permisele și înregistrările au multe variații. Exemple includ licențe de afaceri locale, autorizații de construcție, permise legate de securitatea sănătății, permise pentru întreprinderi la domiciliu, permise de incendiu, permise legate de industrie (cum ar fi administrarea unei practici legale, ospitalitate, construcție sau producție), licențe pentru băuturi alcoolice și altele.</a:t>
            </a:r>
            <a:br>
              <a:rPr lang="ro-RO" dirty="0" smtClean="0"/>
            </a:br>
            <a:r>
              <a:rPr lang="ro-RO" dirty="0" smtClean="0"/>
              <a:t>Posibilitățile sunt multe, deci asigurați-vă că veți face cercetări amănunțite - poate cu ajutorul consilierului dvs. - cu privire la ceea ce trebuie să respectați legea din zona dvs. Agenția de licențiere de afaceri a orașului sau județului dvs. este, de asemenea, un loc bun pentru a începe.</a:t>
            </a:r>
            <a:br>
              <a:rPr lang="ro-RO" dirty="0" smtClean="0"/>
            </a:b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3 CuadroTexto"/>
          <p:cNvSpPr txBox="1"/>
          <p:nvPr/>
        </p:nvSpPr>
        <p:spPr>
          <a:xfrm>
            <a:off x="333838" y="239709"/>
            <a:ext cx="402628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4. </a:t>
            </a:r>
            <a:r>
              <a:rPr lang="ro-RO" dirty="0" smtClean="0"/>
              <a:t>PROCEDURI LEGALE</a:t>
            </a:r>
            <a:endParaRPr lang="es-ES" dirty="0"/>
          </a:p>
        </p:txBody>
      </p:sp>
    </p:spTree>
    <p:extLst>
      <p:ext uri="{BB962C8B-B14F-4D97-AF65-F5344CB8AC3E}">
        <p14:creationId xmlns="" xmlns:p14="http://schemas.microsoft.com/office/powerpoint/2010/main" val="308889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endParaRPr lang="en-US" dirty="0"/>
          </a:p>
          <a:p>
            <a:pPr marL="114300" indent="0" algn="just">
              <a:buNone/>
            </a:pPr>
            <a:endParaRPr lang="en-US" dirty="0"/>
          </a:p>
          <a:p>
            <a:pPr marL="114300" indent="0" algn="just">
              <a:buNone/>
            </a:pPr>
            <a:r>
              <a:rPr lang="ro-RO" dirty="0" smtClean="0"/>
              <a:t>În linkul următor, puteți găsi toate procedurile UE în funcție de țară.</a:t>
            </a:r>
            <a:endParaRPr lang="en-US" dirty="0"/>
          </a:p>
          <a:p>
            <a:pPr marL="114300" indent="0" algn="just">
              <a:buNone/>
            </a:pPr>
            <a:r>
              <a:rPr lang="es-ES" dirty="0">
                <a:hlinkClick r:id="rId2"/>
              </a:rPr>
              <a:t>https://ec.europa.eu/growth/single-market/services/services-directive/in-practice/contact_es</a:t>
            </a:r>
            <a:r>
              <a:rPr lang="es-ES" dirty="0"/>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3 CuadroTexto"/>
          <p:cNvSpPr txBox="1"/>
          <p:nvPr/>
        </p:nvSpPr>
        <p:spPr>
          <a:xfrm>
            <a:off x="333838" y="239709"/>
            <a:ext cx="4026289"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4. </a:t>
            </a:r>
            <a:r>
              <a:rPr lang="ro-RO" dirty="0" smtClean="0"/>
              <a:t>PROCEDURI LEGALE</a:t>
            </a:r>
            <a:endParaRPr lang="es-ES" dirty="0"/>
          </a:p>
        </p:txBody>
      </p:sp>
    </p:spTree>
    <p:extLst>
      <p:ext uri="{BB962C8B-B14F-4D97-AF65-F5344CB8AC3E}">
        <p14:creationId xmlns="" xmlns:p14="http://schemas.microsoft.com/office/powerpoint/2010/main" val="290803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5. </a:t>
            </a:r>
            <a:r>
              <a:rPr lang="ro-RO" b="0" dirty="0" smtClean="0">
                <a:solidFill>
                  <a:srgbClr val="F24F4F"/>
                </a:solidFill>
                <a:latin typeface="Cambria" panose="02040503050406030204" pitchFamily="18" charset="0"/>
              </a:rPr>
              <a:t>LUCRĂTORI INDEPENDENŢI ÎN EUROPA</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116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r>
              <a:rPr lang="es" sz="3200" dirty="0" smtClean="0">
                <a:solidFill>
                  <a:srgbClr val="F24F4F"/>
                </a:solidFill>
                <a:latin typeface="Cambria"/>
                <a:ea typeface="Cambria"/>
                <a:cs typeface="Cambria"/>
                <a:sym typeface="Cambria"/>
              </a:rPr>
              <a:t>Modul</a:t>
            </a:r>
            <a:r>
              <a:rPr lang="ro-RO" sz="3200" dirty="0" smtClean="0">
                <a:solidFill>
                  <a:srgbClr val="F24F4F"/>
                </a:solidFill>
                <a:latin typeface="Cambria"/>
                <a:ea typeface="Cambria"/>
                <a:cs typeface="Cambria"/>
                <a:sym typeface="Cambria"/>
              </a:rPr>
              <a:t>ul</a:t>
            </a:r>
            <a:r>
              <a:rPr lang="es" sz="3200" dirty="0" smtClean="0">
                <a:solidFill>
                  <a:srgbClr val="F24F4F"/>
                </a:solidFill>
                <a:latin typeface="Cambria"/>
                <a:ea typeface="Cambria"/>
                <a:cs typeface="Cambria"/>
                <a:sym typeface="Cambria"/>
              </a:rPr>
              <a:t> </a:t>
            </a:r>
            <a:r>
              <a:rPr lang="es" sz="3200" dirty="0">
                <a:solidFill>
                  <a:srgbClr val="F24F4F"/>
                </a:solidFill>
                <a:latin typeface="Cambria"/>
                <a:ea typeface="Cambria"/>
                <a:cs typeface="Cambria"/>
                <a:sym typeface="Cambria"/>
              </a:rPr>
              <a:t>1.</a:t>
            </a:r>
            <a:r>
              <a:rPr lang="es-ES" sz="3200" dirty="0">
                <a:solidFill>
                  <a:srgbClr val="F24F4F"/>
                </a:solidFill>
                <a:latin typeface="Cambria"/>
                <a:ea typeface="Cambria"/>
                <a:cs typeface="Cambria"/>
                <a:sym typeface="Cambria"/>
              </a:rPr>
              <a:t> </a:t>
            </a:r>
            <a:r>
              <a:rPr lang="ro-RO" sz="3200" dirty="0" smtClean="0">
                <a:solidFill>
                  <a:srgbClr val="F24F4F"/>
                </a:solidFill>
              </a:rPr>
              <a:t>ARTIST ȘI OM DE AFACERI, CUNOAȘTE ASPECTELE LEGALE</a:t>
            </a:r>
            <a:endParaRPr sz="3200" dirty="0">
              <a:solidFill>
                <a:srgbClr val="F24F4F"/>
              </a:solidFill>
              <a:latin typeface="Cambria"/>
              <a:ea typeface="Cambria"/>
              <a:cs typeface="Cambria"/>
              <a:sym typeface="Cambria"/>
            </a:endParaRP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
        <p:nvSpPr>
          <p:cNvPr id="23558" name="Rectangle 6"/>
          <p:cNvSpPr>
            <a:spLocks noChangeArrowheads="1"/>
          </p:cNvSpPr>
          <p:nvPr/>
        </p:nvSpPr>
        <p:spPr bwMode="auto">
          <a:xfrm>
            <a:off x="634455" y="4158383"/>
            <a:ext cx="750162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60"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vi-VN" sz="3000" dirty="0" smtClean="0">
                <a:solidFill>
                  <a:srgbClr val="F24F4F"/>
                </a:solidFill>
                <a:latin typeface="Cambria" panose="02040503050406030204" pitchFamily="18" charset="0"/>
              </a:rPr>
              <a:t>Lucrători</a:t>
            </a:r>
            <a:r>
              <a:rPr lang="ro-RO" sz="3000" dirty="0" smtClean="0">
                <a:solidFill>
                  <a:srgbClr val="F24F4F"/>
                </a:solidFill>
                <a:latin typeface="Cambria" panose="02040503050406030204" pitchFamily="18" charset="0"/>
              </a:rPr>
              <a:t> independenţi în Europa</a:t>
            </a:r>
            <a:endParaRPr lang="es-ES" sz="3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algn="l">
              <a:buNone/>
            </a:pPr>
            <a:r>
              <a:rPr lang="vi-VN" dirty="0" smtClean="0"/>
              <a:t>Deși este dificil să tragem paralele între diferitele regimuri, deoarece acoperirea diferă foarte mult, rezumăm pe scurt situația lucrătorilor independenți din Europa.</a:t>
            </a:r>
          </a:p>
          <a:p>
            <a:pPr marL="114300" indent="0" algn="just">
              <a:buNone/>
            </a:pPr>
            <a:endParaRPr lang="en-US" dirty="0"/>
          </a:p>
          <a:p>
            <a:pPr algn="l">
              <a:buNone/>
            </a:pPr>
            <a:r>
              <a:rPr lang="ro-RO" dirty="0" smtClean="0"/>
              <a:t>	Spania</a:t>
            </a:r>
            <a:br>
              <a:rPr lang="ro-RO" dirty="0" smtClean="0"/>
            </a:br>
            <a:r>
              <a:rPr lang="ro-RO" dirty="0" smtClean="0"/>
              <a:t>Regatul Unit</a:t>
            </a:r>
            <a:br>
              <a:rPr lang="ro-RO" dirty="0" smtClean="0"/>
            </a:br>
            <a:r>
              <a:rPr lang="ro-RO" dirty="0" smtClean="0"/>
              <a:t>Olanda</a:t>
            </a:r>
            <a:br>
              <a:rPr lang="ro-RO" dirty="0" smtClean="0"/>
            </a:br>
            <a:r>
              <a:rPr lang="ro-RO" dirty="0" smtClean="0"/>
              <a:t>Irlanda:</a:t>
            </a:r>
            <a:br>
              <a:rPr lang="ro-RO" dirty="0" smtClean="0"/>
            </a:br>
            <a:r>
              <a:rPr lang="ro-RO" dirty="0" smtClean="0"/>
              <a:t>Germania</a:t>
            </a:r>
            <a:br>
              <a:rPr lang="ro-RO" dirty="0" smtClean="0"/>
            </a:br>
            <a:r>
              <a:rPr lang="ro-RO" dirty="0" smtClean="0"/>
              <a:t>Portugalia</a:t>
            </a:r>
            <a:br>
              <a:rPr lang="ro-RO" dirty="0" smtClean="0"/>
            </a:br>
            <a:r>
              <a:rPr lang="ro-RO" dirty="0" smtClean="0"/>
              <a:t>Danemarca</a:t>
            </a:r>
            <a:br>
              <a:rPr lang="ro-RO" dirty="0" smtClean="0"/>
            </a:br>
            <a:r>
              <a:rPr lang="ro-RO" dirty="0" smtClean="0"/>
              <a:t>Italia</a:t>
            </a:r>
            <a:br>
              <a:rPr lang="ro-RO" dirty="0" smtClean="0"/>
            </a:br>
            <a:r>
              <a:rPr lang="ro-RO" dirty="0" smtClean="0"/>
              <a:t>Franţa</a:t>
            </a:r>
            <a:endParaRPr lang="ro-RO" dirty="0"/>
          </a:p>
        </p:txBody>
      </p:sp>
      <p:sp>
        <p:nvSpPr>
          <p:cNvPr id="4" name="3 CuadroTexto"/>
          <p:cNvSpPr txBox="1"/>
          <p:nvPr/>
        </p:nvSpPr>
        <p:spPr>
          <a:xfrm>
            <a:off x="333838" y="239709"/>
            <a:ext cx="4872007"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5. </a:t>
            </a:r>
            <a:r>
              <a:rPr lang="ro-RO" dirty="0" smtClean="0"/>
              <a:t>LUCRĂTORI INDEPENDENŢI ÎN EUROPA</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Texto 8"/>
          <p:cNvSpPr txBox="1"/>
          <p:nvPr/>
        </p:nvSpPr>
        <p:spPr>
          <a:xfrm>
            <a:off x="4620846" y="3126154"/>
            <a:ext cx="184666" cy="307777"/>
          </a:xfrm>
          <a:prstGeom prst="rect">
            <a:avLst/>
          </a:prstGeom>
          <a:noFill/>
        </p:spPr>
        <p:txBody>
          <a:bodyPr wrap="none" rtlCol="0">
            <a:spAutoFit/>
          </a:bodyPr>
          <a:lstStyle/>
          <a:p>
            <a:endParaRPr lang="es-ES" dirty="0"/>
          </a:p>
        </p:txBody>
      </p:sp>
      <p:sp>
        <p:nvSpPr>
          <p:cNvPr id="10" name="Rectangle 2"/>
          <p:cNvSpPr>
            <a:spLocks noChangeArrowheads="1"/>
          </p:cNvSpPr>
          <p:nvPr/>
        </p:nvSpPr>
        <p:spPr bwMode="auto">
          <a:xfrm>
            <a:off x="342044" y="4276104"/>
            <a:ext cx="73680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6756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4"/>
            <a:ext cx="7138200" cy="11599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6000" dirty="0" smtClean="0">
                <a:solidFill>
                  <a:srgbClr val="E06666"/>
                </a:solidFill>
                <a:latin typeface="Cambria"/>
                <a:ea typeface="Cambria"/>
                <a:cs typeface="Cambria"/>
                <a:sym typeface="Cambria"/>
              </a:rPr>
              <a:t>VĂ MULŢUMESC</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es-ES"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s-ES" b="0" dirty="0" smtClean="0">
                <a:solidFill>
                  <a:srgbClr val="F24F4F"/>
                </a:solidFill>
                <a:latin typeface="Cambria" panose="02040503050406030204" pitchFamily="18" charset="0"/>
              </a:rPr>
              <a:t> </a:t>
            </a:r>
            <a:r>
              <a:rPr lang="es-ES" b="0" dirty="0">
                <a:solidFill>
                  <a:srgbClr val="F24F4F"/>
                </a:solidFill>
                <a:latin typeface="Cambria" panose="02040503050406030204" pitchFamily="18" charset="0"/>
              </a:rPr>
              <a:t>1. </a:t>
            </a:r>
            <a:r>
              <a:rPr lang="ro-RO" b="0" dirty="0" smtClean="0">
                <a:solidFill>
                  <a:srgbClr val="F24F4F"/>
                </a:solidFill>
                <a:latin typeface="Cambria" panose="02040503050406030204" pitchFamily="18" charset="0"/>
              </a:rPr>
              <a:t>TIPURI DE OAMENI DE AFACERI</a:t>
            </a:r>
            <a:endParaRPr lang="es-ES"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21506" name="Rectangle 2"/>
          <p:cNvSpPr>
            <a:spLocks noChangeArrowheads="1"/>
          </p:cNvSpPr>
          <p:nvPr/>
        </p:nvSpPr>
        <p:spPr bwMode="auto">
          <a:xfrm>
            <a:off x="628833" y="4264857"/>
            <a:ext cx="806823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5"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ro-RO" dirty="0" smtClean="0">
                <a:solidFill>
                  <a:srgbClr val="F24F4F"/>
                </a:solidFill>
                <a:latin typeface="Cambria" panose="02040503050406030204" pitchFamily="18" charset="0"/>
              </a:rPr>
              <a:t>Tipruri de oameni de afaceri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3"/>
            <a:ext cx="7138200" cy="2670990"/>
          </a:xfrm>
        </p:spPr>
        <p:txBody>
          <a:bodyPr/>
          <a:lstStyle/>
          <a:p>
            <a:pPr marL="139700" indent="0" algn="l">
              <a:buNone/>
            </a:pPr>
            <a:r>
              <a:rPr lang="ro-RO" dirty="0" smtClean="0"/>
              <a:t>CAPITALIȘTI</a:t>
            </a:r>
            <a:br>
              <a:rPr lang="ro-RO" dirty="0" smtClean="0"/>
            </a:br>
            <a:r>
              <a:rPr lang="ro-RO" dirty="0" smtClean="0"/>
              <a:t>Răspundere limitată:</a:t>
            </a:r>
            <a:br>
              <a:rPr lang="ro-RO" dirty="0" smtClean="0"/>
            </a:br>
            <a:r>
              <a:rPr lang="ro-RO" dirty="0" smtClean="0"/>
              <a:t>-Societate acţiuni (S.A.)</a:t>
            </a:r>
            <a:br>
              <a:rPr lang="ro-RO" dirty="0" smtClean="0"/>
            </a:br>
            <a:r>
              <a:rPr lang="ro-RO" dirty="0" smtClean="0"/>
              <a:t>-Societate cu raspundere limitata (S.R.L.)</a:t>
            </a:r>
            <a:br>
              <a:rPr lang="ro-RO" dirty="0" smtClean="0"/>
            </a:br>
            <a:r>
              <a:rPr lang="ro-RO" dirty="0" smtClean="0"/>
              <a:t/>
            </a:r>
            <a:br>
              <a:rPr lang="ro-RO" dirty="0" smtClean="0"/>
            </a:br>
            <a:r>
              <a:rPr lang="ro-RO" dirty="0" smtClean="0"/>
              <a:t>PERSONALISTS</a:t>
            </a:r>
            <a:br>
              <a:rPr lang="ro-RO" dirty="0" smtClean="0"/>
            </a:br>
            <a:r>
              <a:rPr lang="ro-RO" dirty="0" smtClean="0"/>
              <a:t>Economie socială (parteneri = lucrător)</a:t>
            </a:r>
            <a:br>
              <a:rPr lang="ro-RO" dirty="0" smtClean="0"/>
            </a:br>
            <a:r>
              <a:rPr lang="ro-RO" dirty="0" smtClean="0"/>
              <a:t>Răspundere limitată:</a:t>
            </a:r>
            <a:br>
              <a:rPr lang="ro-RO" dirty="0" smtClean="0"/>
            </a:br>
            <a:r>
              <a:rPr lang="ro-RO" dirty="0" smtClean="0"/>
              <a:t>- Cooperative (Soc.Coop. </a:t>
            </a:r>
            <a:br>
              <a:rPr lang="ro-RO" dirty="0" smtClean="0"/>
            </a:br>
            <a:r>
              <a:rPr lang="ro-RO" dirty="0" smtClean="0"/>
              <a:t>- Sindicatele</a:t>
            </a:r>
            <a:endParaRPr lang="es-ES" dirty="0"/>
          </a:p>
        </p:txBody>
      </p:sp>
      <p:sp>
        <p:nvSpPr>
          <p:cNvPr id="4" name="3 CuadroTexto"/>
          <p:cNvSpPr txBox="1"/>
          <p:nvPr/>
        </p:nvSpPr>
        <p:spPr>
          <a:xfrm>
            <a:off x="432450" y="206156"/>
            <a:ext cx="3113638" cy="523220"/>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TIPURI DE OAMENI DE AFACERI</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20482" name="Rectangle 2"/>
          <p:cNvSpPr>
            <a:spLocks noChangeArrowheads="1"/>
          </p:cNvSpPr>
          <p:nvPr/>
        </p:nvSpPr>
        <p:spPr bwMode="auto">
          <a:xfrm>
            <a:off x="534703" y="4247744"/>
            <a:ext cx="83694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48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ro-RO" sz="1300" dirty="0" smtClean="0"/>
              <a:t>Există trei tipuri majore de afaceri:</a:t>
            </a:r>
            <a:br>
              <a:rPr lang="ro-RO" sz="1300" dirty="0" smtClean="0"/>
            </a:br>
            <a:r>
              <a:rPr lang="ro-RO" sz="1300" dirty="0" smtClean="0"/>
              <a:t>1. Afaceri de servicii</a:t>
            </a:r>
            <a:br>
              <a:rPr lang="ro-RO" sz="1300" dirty="0" smtClean="0"/>
            </a:br>
            <a:r>
              <a:rPr lang="ro-RO" sz="1300" dirty="0" smtClean="0"/>
              <a:t>Un tip de serviciu de afaceri furnizează produse intangibile (produse fără formă fizică). Firmele de tip service oferă competențe profesionale, expertiză, consultanță și alte produse similare.</a:t>
            </a:r>
            <a:br>
              <a:rPr lang="ro-RO" sz="1300" dirty="0" smtClean="0"/>
            </a:br>
            <a:r>
              <a:rPr lang="ro-RO" sz="1300" dirty="0" smtClean="0"/>
              <a:t>Exemple de activități de servicii sunt: saloane, ateliere de reparații, școli, bănci, firme de contabilitate și firme de avocatură.</a:t>
            </a:r>
            <a:br>
              <a:rPr lang="ro-RO" sz="1300" dirty="0" smtClean="0"/>
            </a:br>
            <a:r>
              <a:rPr lang="ro-RO" sz="1300" dirty="0" smtClean="0"/>
              <a:t/>
            </a:r>
            <a:br>
              <a:rPr lang="ro-RO" sz="1300" dirty="0" smtClean="0"/>
            </a:br>
            <a:r>
              <a:rPr lang="ro-RO" sz="1300" dirty="0" smtClean="0"/>
              <a:t>2. Afaceri de merchandising</a:t>
            </a:r>
            <a:br>
              <a:rPr lang="ro-RO" sz="1300" dirty="0" smtClean="0"/>
            </a:br>
            <a:r>
              <a:rPr lang="ro-RO" sz="1300" dirty="0" smtClean="0"/>
              <a:t>Acest tip de afacere cumpără produse la prețul en-gros și vinde la prețul de vânzare cu amănuntul. Sunt cunoscute sub numele de întreprinderi "cumpă și vinde". Acestea obțin profit prin vânzarea produselor la prețuri mai mari decât costurile de achiziție.</a:t>
            </a:r>
            <a:br>
              <a:rPr lang="ro-RO" sz="1300" dirty="0" smtClean="0"/>
            </a:br>
            <a:r>
              <a:rPr lang="ro-RO" sz="1300" dirty="0" smtClean="0"/>
              <a:t>O afacere de merchandising vinde un produs fără a-și schimba forma. Exemple sunt: magazine alimentare, distribuitori și alți revânzători.</a:t>
            </a:r>
            <a:endParaRPr lang="en-US" sz="1300" dirty="0"/>
          </a:p>
          <a:p>
            <a:pPr marL="139700" indent="0" algn="l">
              <a:buNone/>
            </a:pP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9458" name="Rectangle 2"/>
          <p:cNvSpPr>
            <a:spLocks noChangeArrowheads="1"/>
          </p:cNvSpPr>
          <p:nvPr/>
        </p:nvSpPr>
        <p:spPr bwMode="auto">
          <a:xfrm>
            <a:off x="630543" y="4450305"/>
            <a:ext cx="687169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3 CuadroTexto"/>
          <p:cNvSpPr txBox="1"/>
          <p:nvPr/>
        </p:nvSpPr>
        <p:spPr>
          <a:xfrm>
            <a:off x="432450" y="206156"/>
            <a:ext cx="3113638" cy="523220"/>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TIPURI DE OAMENI DE AFACERI</a:t>
            </a:r>
            <a:endParaRPr lang="es-ES" dirty="0"/>
          </a:p>
        </p:txBody>
      </p:sp>
    </p:spTree>
    <p:extLst>
      <p:ext uri="{BB962C8B-B14F-4D97-AF65-F5344CB8AC3E}">
        <p14:creationId xmlns=""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ro-RO" dirty="0" smtClean="0"/>
              <a:t>3. Afaceri de fabricație</a:t>
            </a:r>
            <a:br>
              <a:rPr lang="ro-RO" dirty="0" smtClean="0"/>
            </a:br>
            <a:r>
              <a:rPr lang="ro-RO" dirty="0" smtClean="0"/>
              <a:t>Spre deosebire de o afacere de marfă, o afacere de fabricație cumpără produse cu intenția de a le folosi ca materiale pentru realizarea unui produs nou. Astfel, există o transformare a produselor achiziționate.</a:t>
            </a:r>
            <a:br>
              <a:rPr lang="ro-RO" dirty="0" smtClean="0"/>
            </a:br>
            <a:r>
              <a:rPr lang="ro-RO" dirty="0" smtClean="0"/>
              <a:t>O afacere de producție combină materiile prime, forța de muncă și capitalul propriu în procesul de producție. Produsele fabricate vor fi apoi vândute clienților.</a:t>
            </a:r>
            <a:br>
              <a:rPr lang="ro-RO" dirty="0" smtClean="0"/>
            </a:br>
            <a:r>
              <a:rPr lang="ro-RO" dirty="0" smtClean="0"/>
              <a:t/>
            </a:r>
            <a:br>
              <a:rPr lang="ro-RO" dirty="0" smtClean="0"/>
            </a:br>
            <a:r>
              <a:rPr lang="ro-RO" dirty="0" smtClean="0"/>
              <a:t>4. Afaceri hibride</a:t>
            </a:r>
            <a:br>
              <a:rPr lang="ro-RO" dirty="0" smtClean="0"/>
            </a:br>
            <a:r>
              <a:rPr lang="ro-RO" dirty="0" smtClean="0"/>
              <a:t>Întreprinderile hibride sunt companii care pot fi clasificate în mai multe tipuri de afaceri. Un restaurant, de exemplu, combină ingredientele pentru a face un produs final (fabricare), vinde o sticlă rece de vin (marfă) și onorează comenzile clienților (servicii).</a:t>
            </a:r>
            <a:br>
              <a:rPr lang="ro-RO" dirty="0" smtClean="0"/>
            </a:br>
            <a:r>
              <a:rPr lang="ro-RO" dirty="0" smtClean="0"/>
              <a:t>Cu toate acestea, aceste companii pot fi clasificate în funcție de interesul lor major pentru afaceri. În acest caz, restaurantele sunt mai mult de tipul serviciului.</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8434" name="Rectangle 2"/>
          <p:cNvSpPr>
            <a:spLocks noChangeArrowheads="1"/>
          </p:cNvSpPr>
          <p:nvPr/>
        </p:nvSpPr>
        <p:spPr bwMode="auto">
          <a:xfrm>
            <a:off x="904499" y="4449938"/>
            <a:ext cx="63483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3"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3 CuadroTexto"/>
          <p:cNvSpPr txBox="1"/>
          <p:nvPr/>
        </p:nvSpPr>
        <p:spPr>
          <a:xfrm>
            <a:off x="432450" y="206156"/>
            <a:ext cx="3113638" cy="523220"/>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TIPURI DE OAMENI DE AFACERI</a:t>
            </a:r>
            <a:endParaRPr lang="es-ES" dirty="0"/>
          </a:p>
        </p:txBody>
      </p:sp>
    </p:spTree>
    <p:extLst>
      <p:ext uri="{BB962C8B-B14F-4D97-AF65-F5344CB8AC3E}">
        <p14:creationId xmlns="" xmlns:p14="http://schemas.microsoft.com/office/powerpoint/2010/main" val="2262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2. </a:t>
            </a:r>
            <a:r>
              <a:rPr lang="ro-RO" sz="3600" b="0" dirty="0" smtClean="0">
                <a:solidFill>
                  <a:srgbClr val="F24F4F"/>
                </a:solidFill>
                <a:latin typeface="Cambria" panose="02040503050406030204" pitchFamily="18" charset="0"/>
              </a:rPr>
              <a:t>FORME LEGALE</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287377" y="34112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7410" name="Rectangle 2"/>
          <p:cNvSpPr>
            <a:spLocks noChangeArrowheads="1"/>
          </p:cNvSpPr>
          <p:nvPr/>
        </p:nvSpPr>
        <p:spPr bwMode="auto">
          <a:xfrm>
            <a:off x="1239940" y="4310210"/>
            <a:ext cx="737412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24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ro-RO" dirty="0" smtClean="0">
                <a:solidFill>
                  <a:srgbClr val="F24F4F"/>
                </a:solidFill>
                <a:latin typeface="Cambria" panose="02040503050406030204" pitchFamily="18" charset="0"/>
              </a:rPr>
              <a:t>Forme legale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algn="l">
              <a:buNone/>
            </a:pPr>
            <a:r>
              <a:rPr lang="vi-VN" dirty="0" smtClean="0"/>
              <a:t>Acestea sunt formele de bază ale proprietății întreprinderii:</a:t>
            </a:r>
            <a:br>
              <a:rPr lang="vi-VN" dirty="0" smtClean="0"/>
            </a:br>
            <a:r>
              <a:rPr lang="vi-VN" dirty="0" smtClean="0"/>
              <a:t/>
            </a:r>
            <a:br>
              <a:rPr lang="vi-VN" dirty="0" smtClean="0"/>
            </a:br>
            <a:r>
              <a:rPr lang="ro-RO" dirty="0" smtClean="0"/>
              <a:t>1. </a:t>
            </a:r>
            <a:r>
              <a:rPr lang="vi-VN" dirty="0" smtClean="0"/>
              <a:t>Proprietate unică</a:t>
            </a:r>
            <a:br>
              <a:rPr lang="vi-VN" dirty="0" smtClean="0"/>
            </a:br>
            <a:r>
              <a:rPr lang="vi-VN" dirty="0" smtClean="0"/>
              <a:t>O singură proprietate este o afacere deținută de o singură persoană. Este ușor de configurat și este cel mai puțin costisitor dintre toate formele de proprietate.</a:t>
            </a:r>
            <a:br>
              <a:rPr lang="vi-VN" dirty="0" smtClean="0"/>
            </a:br>
            <a:r>
              <a:rPr lang="vi-VN" dirty="0" smtClean="0"/>
              <a:t>Proprietarul se confruntă cu răspundere nelimitată; adică, creditorii întreprinderii pot merge după bunurile personale ale proprietarului, dacă afacerea nu le poate plăti.</a:t>
            </a:r>
            <a:br>
              <a:rPr lang="vi-VN" dirty="0" smtClean="0"/>
            </a:br>
            <a:r>
              <a:rPr lang="vi-VN" dirty="0" smtClean="0"/>
              <a:t>Forma de proprietate unică este de obicei adoptată de către entitățile de afaceri mici.</a:t>
            </a:r>
            <a:br>
              <a:rPr lang="vi-VN" dirty="0" smtClean="0"/>
            </a:br>
            <a:r>
              <a:rPr lang="vi-VN" dirty="0" smtClean="0"/>
              <a:t/>
            </a:r>
            <a:br>
              <a:rPr lang="vi-VN" dirty="0" smtClean="0"/>
            </a:br>
            <a:r>
              <a:rPr lang="vi-VN" dirty="0" smtClean="0"/>
              <a:t>2. Parteneriat</a:t>
            </a:r>
            <a:br>
              <a:rPr lang="vi-VN" dirty="0" smtClean="0"/>
            </a:br>
            <a:r>
              <a:rPr lang="vi-VN" dirty="0" smtClean="0"/>
              <a:t>Un parteneriat este o afacere deținută de două sau mai multe persoane care contribuie cu resurse la entitate. Partenerii împart între ei profiturile întreprinderii.</a:t>
            </a:r>
          </a:p>
          <a:p>
            <a:pPr marL="114300" indent="0" algn="just">
              <a:buNone/>
            </a:pPr>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t>FORME LEGALE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6386" name="Rectangle 2"/>
          <p:cNvSpPr>
            <a:spLocks noChangeArrowheads="1"/>
          </p:cNvSpPr>
          <p:nvPr/>
        </p:nvSpPr>
        <p:spPr bwMode="auto">
          <a:xfrm>
            <a:off x="456343" y="4444681"/>
            <a:ext cx="710823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5"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88"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l">
              <a:buNone/>
            </a:pPr>
            <a:r>
              <a:rPr lang="ro-RO" dirty="0" smtClean="0"/>
              <a:t>În parteneriate generale, toți partenerii au răspundere nelimitată. În cadrul societăților comerciale pe acțiuni, creditorii nu pot merge după activele personale ale asociaților pe acțiuni.</a:t>
            </a:r>
            <a:br>
              <a:rPr lang="ro-RO" dirty="0" smtClean="0"/>
            </a:br>
            <a:r>
              <a:rPr lang="ro-RO" dirty="0" smtClean="0"/>
              <a:t/>
            </a:r>
            <a:br>
              <a:rPr lang="ro-RO" dirty="0" smtClean="0"/>
            </a:br>
            <a:r>
              <a:rPr lang="ro-RO" dirty="0" smtClean="0"/>
              <a:t>3. Corporaţia</a:t>
            </a:r>
            <a:br>
              <a:rPr lang="ro-RO" dirty="0" smtClean="0"/>
            </a:br>
            <a:r>
              <a:rPr lang="ro-RO" dirty="0" smtClean="0"/>
              <a:t>O corporație este o organizație de afaceri care are o personalitate juridică separată de proprietarii săi. Proprietatea într-o societate pe acțiuni este reprezentată de acțiuni.</a:t>
            </a:r>
            <a:br>
              <a:rPr lang="ro-RO" dirty="0" smtClean="0"/>
            </a:br>
            <a:r>
              <a:rPr lang="ro-RO" dirty="0" smtClean="0"/>
              <a:t>Proprietarii (acționarii) se bucură de răspundere limitată, dar au o implicare limitată în operațiunile companiei. Consiliul de administrație, un grup ales dintre acționari, controlează activitățile corporației.</a:t>
            </a:r>
            <a:br>
              <a:rPr lang="ro-RO" dirty="0" smtClean="0"/>
            </a:br>
            <a:r>
              <a:rPr lang="ro-RO" dirty="0" smtClean="0"/>
              <a:t/>
            </a:r>
            <a:br>
              <a:rPr lang="ro-RO" dirty="0" smtClean="0"/>
            </a:br>
            <a:r>
              <a:rPr lang="ro-RO" dirty="0" smtClean="0"/>
              <a:t>În plus față de aceste forme de proprietate de afaceri, acestea sunt câteva alte tipuri de organizații care sunt comune astăzi:</a:t>
            </a:r>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t>FORME LEGALE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5362" name="Rectangle 2"/>
          <p:cNvSpPr>
            <a:spLocks noChangeArrowheads="1"/>
          </p:cNvSpPr>
          <p:nvPr/>
        </p:nvSpPr>
        <p:spPr bwMode="auto">
          <a:xfrm>
            <a:off x="363926" y="4367666"/>
            <a:ext cx="714307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000" b="0" i="1" u="none" strike="noStrike" cap="none" normalizeH="0" baseline="0" dirty="0" smtClean="0">
                <a:ln>
                  <a:noFill/>
                </a:ln>
                <a:solidFill>
                  <a:schemeClr val="tx1"/>
                </a:solidFill>
                <a:effectLst/>
                <a:latin typeface="Calibri Light" pitchFamily="34" charset="0"/>
                <a:ea typeface="Calibri" pitchFamily="34" charset="0"/>
                <a:cs typeface="Calibri Light" pitchFamily="34" charset="0"/>
              </a:rPr>
              <a:t>Acest proiect a fost finanţat cu sprijinul Comisiei Europene. Această publicaţie reflectă numai punctul de vedere al autorului şi Comisia nu este responsabilă pentru eventuala utilizare a informaţiilor pe care le conţine.</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 name="Cuadro de texto 2"/>
          <p:cNvSpPr txBox="1">
            <a:spLocks noChangeArrowheads="1"/>
          </p:cNvSpPr>
          <p:nvPr/>
        </p:nvSpPr>
        <p:spPr bwMode="auto">
          <a:xfrm>
            <a:off x="1079500" y="10398125"/>
            <a:ext cx="53911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1038225" algn="l"/>
              </a:tabLst>
            </a:pPr>
            <a:r>
              <a:rPr kumimoji="0" lang="it-IT" sz="700" b="0" i="1" u="none" strike="noStrike" cap="none" normalizeH="0" baseline="0" smtClean="0">
                <a:ln>
                  <a:noFill/>
                </a:ln>
                <a:solidFill>
                  <a:srgbClr val="808080"/>
                </a:solidFill>
                <a:effectLst/>
                <a:latin typeface="Cambria" pitchFamily="18" charset="0"/>
                <a:ea typeface="Calibri" pitchFamily="34"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36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6051536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1496</Words>
  <Application>Microsoft Office PowerPoint</Application>
  <PresentationFormat>On-screen Show (16:9)</PresentationFormat>
  <Paragraphs>88</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EB Garamond</vt:lpstr>
      <vt:lpstr>Cambria</vt:lpstr>
      <vt:lpstr>EB Garamond Medium</vt:lpstr>
      <vt:lpstr>Calibri Light</vt:lpstr>
      <vt:lpstr>Calibri</vt:lpstr>
      <vt:lpstr>Times New Roman</vt:lpstr>
      <vt:lpstr>Simple Light</vt:lpstr>
      <vt:lpstr> ARTCademy “Academia de Arte şi Meşteşuguri”</vt:lpstr>
      <vt:lpstr>Modulul 1. ARTIST ȘI OM DE AFACERI, CUNOAȘTE ASPECTELE LEGALE</vt:lpstr>
      <vt:lpstr>UNITATEA 1. TIPURI DE OAMENI DE AFACERI</vt:lpstr>
      <vt:lpstr>Tipruri de oameni de afaceri</vt:lpstr>
      <vt:lpstr>Slide 5</vt:lpstr>
      <vt:lpstr>Slide 6</vt:lpstr>
      <vt:lpstr>UNITATEA 2. FORME LEGALE</vt:lpstr>
      <vt:lpstr>Forme legale</vt:lpstr>
      <vt:lpstr>Slide 9</vt:lpstr>
      <vt:lpstr>Slide 10</vt:lpstr>
      <vt:lpstr>UNITATEA 3. AVANTAJE ŞI DEZAVANTAJE</vt:lpstr>
      <vt:lpstr>Avantaje şi dezavantaje</vt:lpstr>
      <vt:lpstr>Slide 13</vt:lpstr>
      <vt:lpstr>Slide 14</vt:lpstr>
      <vt:lpstr>UNITATEA 4. PROCEDURI LEGALE</vt:lpstr>
      <vt:lpstr>Proceduri legale</vt:lpstr>
      <vt:lpstr>Slide 17</vt:lpstr>
      <vt:lpstr>Slide 18</vt:lpstr>
      <vt:lpstr>UNITATEA 5. LUCRĂTORI INDEPENDENŢI ÎN EUROPA</vt:lpstr>
      <vt:lpstr>Lucrători independenţi în Europa</vt:lpstr>
      <vt:lpstr>VĂ MULŢUMESC!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secretariat.edunet@gmail.com</cp:lastModifiedBy>
  <cp:revision>55</cp:revision>
  <dcterms:modified xsi:type="dcterms:W3CDTF">2020-02-07T12:29:09Z</dcterms:modified>
</cp:coreProperties>
</file>